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p:restoredTop sz="87109"/>
  </p:normalViewPr>
  <p:slideViewPr>
    <p:cSldViewPr snapToGrid="0" snapToObjects="1">
      <p:cViewPr varScale="1">
        <p:scale>
          <a:sx n="56" d="100"/>
          <a:sy n="56" d="100"/>
        </p:scale>
        <p:origin x="11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t>[wayne s18] try to use it pejoratively, e.g., dynamic smell emanating from locker room. :) </a:t>
            </a:r>
          </a:p>
          <a:p>
            <a:pPr>
              <a:buClr>
                <a:srgbClr val="000000"/>
              </a:buClr>
              <a:buFont typeface="Lucida Sans"/>
            </a:pPr>
            <a:r>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a:p>
          <a:p>
            <a:pPr>
              <a:buClr>
                <a:srgbClr val="000000"/>
              </a:buClr>
              <a:buFont typeface="Lucida Sans"/>
            </a:pPr>
            <a:r>
              <a:t>Secretary of Defense = Charles Wilson</a:t>
            </a:r>
          </a:p>
          <a:p>
            <a:pPr>
              <a:buClr>
                <a:srgbClr val="000000"/>
              </a:buClr>
              <a:buFont typeface="Lucida Sans"/>
            </a:pPr>
            <a:r>
              <a:t>Bellman was at RAND working for Air Force</a:t>
            </a:r>
          </a:p>
          <a:p>
            <a:pPr>
              <a:buClr>
                <a:srgbClr val="000000"/>
              </a:buClr>
              <a:buFont typeface="Lucida Sans"/>
            </a:pPr>
            <a:endParaRPr/>
          </a:p>
          <a:p>
            <a:pPr>
              <a:buClr>
                <a:srgbClr val="000000"/>
              </a:buClr>
              <a:buFont typeface="Lucida Sans"/>
            </a:pPr>
            <a:r>
              <a:t>The theory of dynamic programming. </a:t>
            </a:r>
            <a:r>
              <a:rPr>
                <a:hlinkClick r:id="rId3"/>
              </a:rPr>
              <a:t>Bull. Amer. Math. Soc.</a:t>
            </a:r>
            <a:r>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t>Worst case occurs when p[j] = j - 1 for each j</a:t>
            </a:r>
          </a:p>
          <a:p>
            <a:pPr>
              <a:buClr>
                <a:srgbClr val="000000"/>
              </a:buClr>
              <a:buFont typeface="Lucida Sans"/>
            </a:pPr>
            <a:endParaRPr/>
          </a:p>
          <a:p>
            <a:pPr>
              <a:buClr>
                <a:srgbClr val="000000"/>
              </a:buClr>
              <a:buFont typeface="Lucida Sans"/>
            </a:pPr>
            <a:r>
              <a:t>T(n) \; = \; </a:t>
            </a:r>
          </a:p>
          <a:p>
            <a:pPr>
              <a:buClr>
                <a:srgbClr val="000000"/>
              </a:buClr>
              <a:buFont typeface="Lucida Sans"/>
            </a:pPr>
            <a:r>
              <a:t>\begin{cases}</a:t>
            </a:r>
          </a:p>
          <a:p>
            <a:pPr>
              <a:buClr>
                <a:srgbClr val="000000"/>
              </a:buClr>
              <a:buFont typeface="Lucida Sans"/>
            </a:pPr>
            <a:r>
              <a:t>\;\Theta(1) &amp; \text{ if $n = 1$ } \\[.7em]</a:t>
            </a:r>
          </a:p>
          <a:p>
            <a:pPr>
              <a:buClr>
                <a:srgbClr val="000000"/>
              </a:buClr>
              <a:buFont typeface="Lucida Sans"/>
            </a:pPr>
            <a:r>
              <a:t>\;2T(n - 1) \;+\;  \Theta(1) &amp; \text{ if $n &gt; 1$ } \\</a:t>
            </a:r>
          </a:p>
          <a:p>
            <a:pPr>
              <a:buClr>
                <a:srgbClr val="000000"/>
              </a:buClr>
              <a:buFont typeface="Lucida Sans"/>
            </a:pPr>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t>[wayne s18] implicit assumption that can do union operation in constant time on the set of jobs.</a:t>
            </a:r>
          </a:p>
          <a:p>
            <a:pPr>
              <a:buClr>
                <a:srgbClr val="000000"/>
              </a:buClr>
              <a:buFont typeface="Lucida Sans"/>
            </a:pPr>
            <a:endParaRPr/>
          </a:p>
          <a:p>
            <a:pPr>
              <a:buClr>
                <a:srgbClr val="000000"/>
              </a:buClr>
              <a:buFont typeface="Lucida Sans"/>
            </a:pPr>
            <a:r>
              <a:t>[wayne s13] could use a proof</a:t>
            </a:r>
          </a:p>
          <a:p>
            <a:pPr>
              <a:buClr>
                <a:srgbClr val="000000"/>
              </a:buClr>
              <a:buFont typeface="Lucida Sans"/>
            </a:pPr>
            <a:r>
              <a:t>. </a:t>
            </a:r>
          </a:p>
          <a:p>
            <a:pPr>
              <a:buClr>
                <a:srgbClr val="000000"/>
              </a:buClr>
              <a:buFont typeface="Lucida Sans"/>
            </a:pPr>
            <a:r>
              <a:t>Note: maintaining predecessor indices doesn’t work that well here because if pred[j] = j-1, it may be that OPT does not take j but it also may be that OPT takes job and job j-1 is compatible ith job j.</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t>Bellman. </a:t>
            </a:r>
            <a:r>
              <a:rPr>
                <a:solidFill>
                  <a:srgbClr val="000000"/>
                </a:solidFill>
              </a:rPr>
              <a:t>Pioneered the systematic study of dynamic programming in 1950s.</a:t>
            </a:r>
          </a:p>
          <a:p>
            <a:br>
              <a:rPr>
                <a:solidFill>
                  <a:srgbClr val="000000"/>
                </a:solidFill>
              </a:rPr>
            </a:br>
            <a:r>
              <a:t>Etymology.</a:t>
            </a:r>
          </a:p>
          <a:p>
            <a:pPr lvl="1"/>
            <a:r>
              <a:t>Dynamic programming = planning over time.</a:t>
            </a:r>
          </a:p>
          <a:p>
            <a:pPr lvl="1"/>
            <a:r>
              <a:t>Secretary of Defense had pathological fear of mathematical research.</a:t>
            </a:r>
          </a:p>
          <a:p>
            <a:pPr lvl="1"/>
            <a:r>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t>weighted interval scheduling</a:t>
            </a:r>
          </a:p>
          <a:p>
            <a:pPr lvl="1"/>
            <a:r>
              <a:t>segmented least squares</a:t>
            </a:r>
          </a:p>
          <a:p>
            <a:pPr lvl="1"/>
            <a:r>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t>Convention.  </a:t>
            </a:r>
            <a:r>
              <a:rPr>
                <a:solidFill>
                  <a:srgbClr val="000000"/>
                </a:solidFill>
                <a:uFill>
                  <a:solidFill>
                    <a:srgbClr val="000000"/>
                  </a:solidFill>
                </a:uFill>
              </a:rPr>
              <a:t>Jobs are in ascending order of finish time:  </a:t>
            </a:r>
            <a:r>
              <a:rPr i="1">
                <a:solidFill>
                  <a:srgbClr val="000000"/>
                </a:solidFill>
                <a:uFill>
                  <a:solidFill>
                    <a:srgbClr val="000000"/>
                  </a:solidFill>
                </a:uFill>
                <a:latin typeface="Times"/>
                <a:ea typeface="Times"/>
                <a:cs typeface="Times"/>
                <a:sym typeface="Times"/>
              </a:rPr>
              <a:t>f</a:t>
            </a:r>
            <a:r>
              <a:rPr baseline="-20250">
                <a:solidFill>
                  <a:srgbClr val="000000"/>
                </a:solidFill>
                <a:uFill>
                  <a:solidFill>
                    <a:srgbClr val="000000"/>
                  </a:solidFill>
                </a:uFill>
                <a:latin typeface="Times"/>
                <a:ea typeface="Times"/>
                <a:cs typeface="Times"/>
                <a:sym typeface="Times"/>
              </a:rPr>
              <a:t>1  </a:t>
            </a:r>
            <a:r>
              <a:rPr>
                <a:solidFill>
                  <a:srgbClr val="000000"/>
                </a:solidFill>
                <a:uFill>
                  <a:solidFill>
                    <a:srgbClr val="000000"/>
                  </a:solidFill>
                </a:uFill>
                <a:latin typeface="Times"/>
                <a:ea typeface="Times"/>
                <a:cs typeface="Times"/>
                <a:sym typeface="Times"/>
              </a:rPr>
              <a:t>≤  </a:t>
            </a:r>
            <a:r>
              <a:rPr i="1">
                <a:solidFill>
                  <a:srgbClr val="000000"/>
                </a:solidFill>
                <a:uFill>
                  <a:solidFill>
                    <a:srgbClr val="000000"/>
                  </a:solidFill>
                </a:uFill>
                <a:latin typeface="Times"/>
                <a:ea typeface="Times"/>
                <a:cs typeface="Times"/>
                <a:sym typeface="Times"/>
              </a:rPr>
              <a:t>f</a:t>
            </a:r>
            <a:r>
              <a:rPr baseline="-20250">
                <a:solidFill>
                  <a:srgbClr val="000000"/>
                </a:solidFill>
                <a:uFill>
                  <a:solidFill>
                    <a:srgbClr val="000000"/>
                  </a:solidFill>
                </a:uFill>
                <a:latin typeface="Times"/>
                <a:ea typeface="Times"/>
                <a:cs typeface="Times"/>
                <a:sym typeface="Times"/>
              </a:rPr>
              <a:t>2  </a:t>
            </a:r>
            <a:r>
              <a:rPr>
                <a:solidFill>
                  <a:srgbClr val="000000"/>
                </a:solidFill>
                <a:uFill>
                  <a:solidFill>
                    <a:srgbClr val="000000"/>
                  </a:solidFill>
                </a:uFill>
                <a:latin typeface="Times"/>
                <a:ea typeface="Times"/>
                <a:cs typeface="Times"/>
                <a:sym typeface="Times"/>
              </a:rPr>
              <a:t>≤ . . . ≤ </a:t>
            </a:r>
            <a:r>
              <a:rPr i="1">
                <a:solidFill>
                  <a:srgbClr val="000000"/>
                </a:solidFill>
                <a:uFill>
                  <a:solidFill>
                    <a:srgbClr val="000000"/>
                  </a:solidFill>
                </a:uFill>
                <a:latin typeface="Times"/>
                <a:ea typeface="Times"/>
                <a:cs typeface="Times"/>
                <a:sym typeface="Times"/>
              </a:rPr>
              <a:t>f</a:t>
            </a:r>
            <a:r>
              <a:rPr i="1" baseline="-20250">
                <a:solidFill>
                  <a:srgbClr val="000000"/>
                </a:solidFill>
                <a:uFill>
                  <a:solidFill>
                    <a:srgbClr val="000000"/>
                  </a:solidFill>
                </a:uFill>
                <a:latin typeface="Times"/>
                <a:ea typeface="Times"/>
                <a:cs typeface="Times"/>
                <a:sym typeface="Times"/>
              </a:rPr>
              <a:t>n</a:t>
            </a:r>
            <a:r>
              <a:rPr baseline="-20250">
                <a:solidFill>
                  <a:srgbClr val="000000"/>
                </a:solidFill>
                <a:uFill>
                  <a:solidFill>
                    <a:srgbClr val="000000"/>
                  </a:solidFill>
                </a:uFill>
                <a:latin typeface="Times"/>
                <a:ea typeface="Times"/>
                <a:cs typeface="Times"/>
                <a:sym typeface="Times"/>
              </a:rPr>
              <a:t> </a:t>
            </a:r>
            <a:r>
              <a:rPr>
                <a:solidFill>
                  <a:srgbClr val="000000"/>
                </a:solidFill>
                <a:uFill>
                  <a:solidFill>
                    <a:srgbClr val="000000"/>
                  </a:solidFill>
                </a:uFill>
              </a:rPr>
              <a:t>.</a:t>
            </a:r>
          </a:p>
          <a:p>
            <a:pPr>
              <a:buClr>
                <a:srgbClr val="0048AA"/>
              </a:buClr>
              <a:buFont typeface="Lucida Sans"/>
            </a:pPr>
            <a:br>
              <a:rPr>
                <a:solidFill>
                  <a:srgbClr val="000000"/>
                </a:solidFill>
                <a:uFill>
                  <a:solidFill>
                    <a:srgbClr val="000000"/>
                  </a:solidFill>
                </a:uFill>
              </a:rPr>
            </a:br>
            <a:r>
              <a:t>Def.  </a:t>
            </a:r>
            <a:r>
              <a:rPr i="1">
                <a:solidFill>
                  <a:srgbClr val="000000"/>
                </a:solidFill>
                <a:uFill>
                  <a:solidFill>
                    <a:srgbClr val="000000"/>
                  </a:solidFill>
                </a:uFill>
                <a:latin typeface="Times"/>
                <a:ea typeface="Times"/>
                <a:cs typeface="Times"/>
                <a:sym typeface="Times"/>
              </a:rPr>
              <a:t>p</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uFill>
                  <a:solidFill>
                    <a:srgbClr val="000000"/>
                  </a:solidFill>
                </a:uFill>
                <a:latin typeface="Times"/>
                <a:ea typeface="Times"/>
                <a:cs typeface="Times"/>
                <a:sym typeface="Times"/>
              </a:rPr>
              <a:t>=</a:t>
            </a:r>
            <a:r>
              <a:rPr>
                <a:solidFill>
                  <a:srgbClr val="000000"/>
                </a:solidFill>
                <a:uFill>
                  <a:solidFill>
                    <a:srgbClr val="000000"/>
                  </a:solidFill>
                </a:uFill>
              </a:rPr>
              <a:t> largest index </a:t>
            </a:r>
            <a:r>
              <a:rPr i="1">
                <a:solidFill>
                  <a:srgbClr val="000000"/>
                </a:solidFill>
                <a:uFill>
                  <a:solidFill>
                    <a:srgbClr val="000000"/>
                  </a:solidFill>
                </a:uFill>
                <a:latin typeface="Times"/>
                <a:ea typeface="Times"/>
                <a:cs typeface="Times"/>
                <a:sym typeface="Times"/>
              </a:rPr>
              <a:t>i &lt;  j</a:t>
            </a:r>
            <a:r>
              <a:rPr>
                <a:solidFill>
                  <a:srgbClr val="000000"/>
                </a:solidFill>
                <a:uFill>
                  <a:solidFill>
                    <a:srgbClr val="000000"/>
                  </a:solidFill>
                </a:uFill>
              </a:rPr>
              <a:t> such that job </a:t>
            </a:r>
            <a:r>
              <a:rPr i="1">
                <a:solidFill>
                  <a:srgbClr val="000000"/>
                </a:solidFill>
                <a:uFill>
                  <a:solidFill>
                    <a:srgbClr val="000000"/>
                  </a:solidFill>
                </a:uFill>
                <a:latin typeface="Times"/>
                <a:ea typeface="Times"/>
                <a:cs typeface="Times"/>
                <a:sym typeface="Times"/>
              </a:rPr>
              <a:t>i</a:t>
            </a:r>
            <a:r>
              <a:rPr>
                <a:solidFill>
                  <a:srgbClr val="000000"/>
                </a:solidFill>
                <a:uFill>
                  <a:solidFill>
                    <a:srgbClr val="000000"/>
                  </a:solidFill>
                </a:uFill>
              </a:rPr>
              <a:t> is compatible with </a:t>
            </a:r>
            <a:r>
              <a:rPr i="1">
                <a:solidFill>
                  <a:srgbClr val="000000"/>
                </a:solidFill>
                <a:uFill>
                  <a:solidFill>
                    <a:srgbClr val="000000"/>
                  </a:solidFill>
                </a:uFill>
                <a:latin typeface="Times"/>
                <a:ea typeface="Times"/>
                <a:cs typeface="Times"/>
                <a:sym typeface="Times"/>
              </a:rPr>
              <a:t>j</a:t>
            </a:r>
            <a:r>
              <a:rPr>
                <a:solidFill>
                  <a:srgbClr val="000000"/>
                </a:solidFill>
                <a:uFill>
                  <a:solidFill>
                    <a:srgbClr val="000000"/>
                  </a:solidFill>
                </a:uFill>
              </a:rPr>
              <a:t>.</a:t>
            </a:r>
          </a:p>
          <a:p>
            <a:pPr>
              <a:buClr>
                <a:srgbClr val="0048AA"/>
              </a:buClr>
              <a:buFont typeface="Lucida Sans"/>
            </a:pPr>
            <a:r>
              <a:t>Ex.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(8) = 1,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(7) = 3,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6</a:t>
              </a:r>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7</a:t>
              </a:r>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8</a:t>
              </a:r>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3</a:t>
              </a:r>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1</a:t>
              </a:r>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2</a:t>
              </a:r>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5</a:t>
              </a:r>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spid="_x0000_s4116" name="Equation" r:id="rId4" imgW="2361960" imgH="444240" progId="Equation.DSMT4">
                  <p:embed/>
                </p:oleObj>
              </mc:Choice>
              <mc:Fallback>
                <p:oleObj name="Equation" r:id="rId4" imgW="2361960" imgH="444240" progId="Equation.DSMT4">
                  <p:embed/>
                  <p:pic>
                    <p:nvPicPr>
                      <p:cNvPr id="2" name="Object 1"/>
                      <p:cNvPicPr>
                        <a:picLocks noChangeAspect="1" noChangeArrowheads="1"/>
                      </p:cNvPicPr>
                      <p:nvPr/>
                    </p:nvPicPr>
                    <p:blipFill>
                      <a:blip r:embed="rId5"/>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a:t>
            </a:r>
            <a:r>
              <a:rPr dirty="0" err="1"/>
              <a:t>mergesort</a:t>
            </a:r>
            <a:r>
              <a:rPr dirty="0"/>
              <a: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latin typeface="Times"/>
                <a:ea typeface="Times"/>
                <a:cs typeface="Times"/>
                <a:sym typeface="Times"/>
              </a:rPr>
              <a:t>Φ</a:t>
            </a:r>
            <a:r>
              <a:rPr dirty="0">
                <a:latin typeface="Times"/>
                <a:ea typeface="Times"/>
                <a:cs typeface="Times"/>
                <a:sym typeface="Times"/>
              </a:rPr>
              <a:t> = #</a:t>
            </a:r>
            <a:r>
              <a:rPr dirty="0"/>
              <a:t> initialized entries among </a:t>
            </a:r>
            <a:r>
              <a:rPr i="1" spc="239" dirty="0">
                <a:latin typeface="Times"/>
                <a:ea typeface="Times"/>
                <a:cs typeface="Times"/>
                <a:sym typeface="Times"/>
              </a:rPr>
              <a:t>M</a:t>
            </a:r>
            <a:r>
              <a:rPr dirty="0">
                <a:latin typeface="Times"/>
                <a:ea typeface="Times"/>
                <a:cs typeface="Times"/>
                <a:sym typeface="Times"/>
              </a:rPr>
              <a:t>[</a:t>
            </a:r>
            <a:r>
              <a:rPr spc="239" dirty="0">
                <a:latin typeface="Times"/>
                <a:ea typeface="Times"/>
                <a:cs typeface="Times"/>
                <a:sym typeface="Times"/>
              </a:rPr>
              <a:t>1.</a:t>
            </a:r>
            <a:r>
              <a:rPr spc="432" dirty="0">
                <a:latin typeface="Times"/>
                <a:ea typeface="Times"/>
                <a:cs typeface="Times"/>
                <a:sym typeface="Times"/>
              </a:rPr>
              <a:t>.</a:t>
            </a:r>
            <a:r>
              <a:rPr i="1" spc="239" dirty="0">
                <a:latin typeface="Times"/>
                <a:ea typeface="Times"/>
                <a:cs typeface="Times"/>
                <a:sym typeface="Times"/>
              </a:rPr>
              <a:t>n</a:t>
            </a:r>
            <a:r>
              <a:rPr dirty="0">
                <a:latin typeface="Times"/>
                <a:ea typeface="Times"/>
                <a:cs typeface="Times"/>
                <a:sym typeface="Times"/>
              </a:rPr>
              <a:t>]</a:t>
            </a:r>
            <a:r>
              <a:rPr dirty="0"/>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i</a:t>
            </a:r>
            <a:r>
              <a:rPr>
                <a:solidFill>
                  <a:srgbClr val="000000"/>
                </a:solidFill>
                <a:latin typeface="Times"/>
                <a:ea typeface="Times"/>
                <a:cs typeface="Times"/>
                <a:sym typeface="Times"/>
              </a:rPr>
              <a:t>) = </a:t>
            </a:r>
            <a:r>
              <a:rPr>
                <a:solidFill>
                  <a:srgbClr val="000000"/>
                </a:solidFill>
              </a:rPr>
              <a:t>max sum of any subarray of </a:t>
            </a:r>
            <a:r>
              <a:rPr i="1">
                <a:solidFill>
                  <a:srgbClr val="000000"/>
                </a:solidFill>
                <a:latin typeface="Times"/>
                <a:ea typeface="Times"/>
                <a:cs typeface="Times"/>
                <a:sym typeface="Times"/>
              </a:rPr>
              <a:t>x</a:t>
            </a:r>
            <a:r>
              <a:rPr>
                <a:solidFill>
                  <a:srgbClr val="000000"/>
                </a:solidFill>
              </a:rPr>
              <a:t> whose rightmost</a:t>
            </a:r>
            <a:br>
              <a:rPr>
                <a:solidFill>
                  <a:srgbClr val="000000"/>
                </a:solidFill>
              </a:rPr>
            </a:br>
            <a:r>
              <a:rPr>
                <a:solidFill>
                  <a:srgbClr val="000000"/>
                </a:solidFill>
              </a:rPr>
              <a:t>        index is </a:t>
            </a:r>
            <a:r>
              <a:rPr i="1">
                <a:solidFill>
                  <a:srgbClr val="000000"/>
                </a:solidFill>
                <a:latin typeface="Times"/>
                <a:ea typeface="Times"/>
                <a:cs typeface="Times"/>
                <a:sym typeface="Times"/>
              </a:rPr>
              <a:t>i</a:t>
            </a:r>
            <a:r>
              <a:rPr>
                <a:solidFill>
                  <a:srgbClr val="000000"/>
                </a:solidFill>
              </a:rPr>
              <a:t>.</a:t>
            </a:r>
          </a:p>
          <a:p>
            <a:br>
              <a:rPr>
                <a:solidFill>
                  <a:srgbClr val="000000"/>
                </a:solidFill>
              </a:rPr>
            </a:br>
            <a:r>
              <a:t>Goal.</a:t>
            </a:r>
            <a:endParaRPr>
              <a:solidFill>
                <a:srgbClr val="000000"/>
              </a:solidFill>
            </a:endParaRPr>
          </a:p>
          <a:p>
            <a:br/>
            <a:r>
              <a:t>Bellman equation.</a:t>
            </a:r>
            <a:endParaRPr>
              <a:solidFill>
                <a:srgbClr val="000000"/>
              </a:solidFill>
              <a:latin typeface="Times"/>
              <a:ea typeface="Times"/>
              <a:cs typeface="Times"/>
              <a:sym typeface="Times"/>
            </a:endParaRPr>
          </a:p>
          <a:p>
            <a:br>
              <a:rPr>
                <a:solidFill>
                  <a:srgbClr val="000000"/>
                </a:solidFill>
                <a:latin typeface="Times"/>
                <a:ea typeface="Times"/>
                <a:cs typeface="Times"/>
                <a:sym typeface="Times"/>
              </a:rPr>
            </a:br>
            <a:br/>
            <a:r>
              <a:t>Running time.  </a:t>
            </a:r>
            <a:r>
              <a:rPr i="1" spc="96">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spid="_x0000_s5172" name="Equation" r:id="rId4" imgW="2361960" imgH="444240" progId="Equation.DSMT4">
                  <p:embed/>
                </p:oleObj>
              </mc:Choice>
              <mc:Fallback>
                <p:oleObj name="Equation" r:id="rId4" imgW="2361960" imgH="44424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spid="_x0000_s5173" name="Equation" r:id="rId6" imgW="2209680" imgH="444240" progId="Equation.DSMT4">
                  <p:embed/>
                </p:oleObj>
              </mc:Choice>
              <mc:Fallback>
                <p:oleObj name="Equation" r:id="rId6" imgW="2209680" imgH="444240" progId="Equation.DSMT4">
                  <p:embed/>
                  <p:pic>
                    <p:nvPicPr>
                      <p:cNvPr id="6" name="Object 5"/>
                      <p:cNvPicPr>
                        <a:picLocks noChangeAspect="1" noChangeArrowheads="1"/>
                      </p:cNvPicPr>
                      <p:nvPr/>
                    </p:nvPicPr>
                    <p:blipFill>
                      <a:blip r:embed="rId7"/>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br/>
            <a:br/>
            <a:br/>
            <a:br/>
            <a:br/>
            <a:br/>
            <a:br/>
            <a:b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t>Segmented least squares</a:t>
            </a:r>
          </a:p>
        </p:txBody>
      </p:sp>
      <p:sp>
        <p:nvSpPr>
          <p:cNvPr id="585"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Goal.  </a:t>
            </a:r>
            <a:r>
              <a:rPr>
                <a:solidFill>
                  <a:srgbClr val="000000"/>
                </a:solidFill>
              </a:rPr>
              <a:t>Minimize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E</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 L</a:t>
            </a:r>
            <a:r>
              <a:rPr>
                <a:solidFill>
                  <a:srgbClr val="000000"/>
                </a:solidFill>
              </a:rPr>
              <a:t> for some constant </a:t>
            </a:r>
            <a:r>
              <a:rPr i="1">
                <a:solidFill>
                  <a:srgbClr val="000000"/>
                </a:solidFill>
                <a:latin typeface="Times"/>
                <a:ea typeface="Times"/>
                <a:cs typeface="Times"/>
                <a:sym typeface="Times"/>
              </a:rPr>
              <a:t>c </a:t>
            </a:r>
            <a:r>
              <a:rPr>
                <a:solidFill>
                  <a:srgbClr val="000000"/>
                </a:solidFill>
                <a:latin typeface="Times"/>
                <a:ea typeface="Times"/>
                <a:cs typeface="Times"/>
                <a:sym typeface="Times"/>
              </a:rPr>
              <a:t>&gt; 0</a:t>
            </a:r>
            <a:r>
              <a:rPr>
                <a:solidFill>
                  <a:srgbClr val="000000"/>
                </a:solidFill>
              </a:rPr>
              <a:t>, where</a:t>
            </a:r>
          </a:p>
          <a:p>
            <a:pPr lvl="1"/>
            <a:r>
              <a:rPr i="1">
                <a:latin typeface="Times"/>
                <a:ea typeface="Times"/>
                <a:cs typeface="Times"/>
                <a:sym typeface="Times"/>
              </a:rPr>
              <a:t>E  = </a:t>
            </a:r>
            <a:r>
              <a:t>sum of the sums of the squared errors in each segment.</a:t>
            </a:r>
          </a:p>
          <a:p>
            <a:pPr lvl="1"/>
            <a:r>
              <a:rPr i="1">
                <a:latin typeface="Times"/>
                <a:ea typeface="Times"/>
                <a:cs typeface="Times"/>
                <a:sym typeface="Times"/>
              </a:rPr>
              <a:t>L  = </a:t>
            </a:r>
            <a:r>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t>Notation.</a:t>
            </a:r>
          </a:p>
          <a:p>
            <a:pPr lvl="1"/>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 minimum cost for points </a:t>
            </a:r>
            <a:r>
              <a:rPr i="1">
                <a:latin typeface="Times"/>
                <a:ea typeface="Times"/>
                <a:cs typeface="Times"/>
                <a:sym typeface="Times"/>
              </a:rPr>
              <a:t>p</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p</a:t>
            </a:r>
            <a:r>
              <a:rPr baseline="-5999">
                <a:latin typeface="Times"/>
                <a:ea typeface="Times"/>
                <a:cs typeface="Times"/>
                <a:sym typeface="Times"/>
              </a:rPr>
              <a:t>2</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pPr lvl="1"/>
            <a:r>
              <a:rPr i="1">
                <a:latin typeface="Times"/>
                <a:ea typeface="Times"/>
                <a:cs typeface="Times"/>
                <a:sym typeface="Times"/>
              </a:rPr>
              <a:t>e</a:t>
            </a:r>
            <a:r>
              <a:rPr i="1" baseline="-5999">
                <a:latin typeface="Times"/>
                <a:ea typeface="Times"/>
                <a:cs typeface="Times"/>
                <a:sym typeface="Times"/>
              </a:rPr>
              <a:t>ij			</a:t>
            </a:r>
            <a:r>
              <a:t>= SSE for for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br/>
            <a:r>
              <a:t>To compute </a:t>
            </a:r>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Last segment uses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 for some </a:t>
            </a:r>
            <a:r>
              <a:rPr i="1">
                <a:latin typeface="Times"/>
                <a:ea typeface="Times"/>
                <a:cs typeface="Times"/>
                <a:sym typeface="Times"/>
              </a:rPr>
              <a:t>i </a:t>
            </a:r>
            <a:r>
              <a:rPr>
                <a:latin typeface="Times"/>
                <a:ea typeface="Times"/>
                <a:cs typeface="Times"/>
                <a:sym typeface="Times"/>
              </a:rPr>
              <a:t>≤</a:t>
            </a:r>
            <a:r>
              <a:rPr i="1">
                <a:latin typeface="Times"/>
                <a:ea typeface="Times"/>
                <a:cs typeface="Times"/>
                <a:sym typeface="Times"/>
              </a:rPr>
              <a:t> j</a:t>
            </a:r>
            <a:r>
              <a:t>.</a:t>
            </a:r>
          </a:p>
          <a:p>
            <a:pPr lvl="1"/>
            <a:r>
              <a:t>Cost = </a:t>
            </a:r>
            <a:r>
              <a:rPr i="1">
                <a:latin typeface="Times"/>
                <a:ea typeface="Times"/>
                <a:cs typeface="Times"/>
                <a:sym typeface="Times"/>
              </a:rPr>
              <a:t>e</a:t>
            </a:r>
            <a:r>
              <a:rPr i="1" baseline="-5999">
                <a:latin typeface="Times"/>
                <a:ea typeface="Times"/>
                <a:cs typeface="Times"/>
                <a:sym typeface="Times"/>
              </a:rPr>
              <a:t>ij</a:t>
            </a:r>
            <a:r>
              <a:rPr>
                <a:latin typeface="Times"/>
                <a:ea typeface="Times"/>
                <a:cs typeface="Times"/>
                <a:sym typeface="Times"/>
              </a:rPr>
              <a:t>  +  </a:t>
            </a:r>
            <a:r>
              <a:rPr i="1">
                <a:latin typeface="Times"/>
                <a:ea typeface="Times"/>
                <a:cs typeface="Times"/>
                <a:sym typeface="Times"/>
              </a:rPr>
              <a:t>c</a:t>
            </a:r>
            <a:r>
              <a:rPr>
                <a:latin typeface="Times"/>
                <a:ea typeface="Times"/>
                <a:cs typeface="Times"/>
                <a:sym typeface="Times"/>
              </a:rPr>
              <a:t>  +  </a:t>
            </a: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 </a:t>
            </a:r>
            <a:r>
              <a:rPr>
                <a:latin typeface="Times"/>
                <a:ea typeface="Times"/>
                <a:cs typeface="Times"/>
                <a:sym typeface="Times"/>
              </a:rPr>
              <a:t>– 1)</a:t>
            </a:r>
            <a:r>
              <a:t>.</a:t>
            </a:r>
          </a:p>
          <a:p>
            <a:br/>
            <a:br/>
            <a:r>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t>Goal. </a:t>
            </a:r>
            <a:r>
              <a:rPr>
                <a:solidFill>
                  <a:srgbClr val="000000"/>
                </a:solidFill>
              </a:rPr>
              <a:t> Pack knapsack so as to maximize total value.</a:t>
            </a:r>
          </a:p>
          <a:p>
            <a:pPr lvl="1"/>
            <a:r>
              <a:t>There are </a:t>
            </a:r>
            <a:r>
              <a:rPr i="1">
                <a:latin typeface="Times"/>
                <a:ea typeface="Times"/>
                <a:cs typeface="Times"/>
                <a:sym typeface="Times"/>
              </a:rPr>
              <a:t>n</a:t>
            </a:r>
            <a:r>
              <a:t> items:  item </a:t>
            </a:r>
            <a:r>
              <a:rPr i="1">
                <a:latin typeface="Times"/>
                <a:ea typeface="Times"/>
                <a:cs typeface="Times"/>
                <a:sym typeface="Times"/>
              </a:rPr>
              <a:t>i</a:t>
            </a:r>
            <a:r>
              <a:t> provides value </a:t>
            </a:r>
            <a:r>
              <a:rPr i="1">
                <a:latin typeface="Times"/>
                <a:ea typeface="Times"/>
                <a:cs typeface="Times"/>
                <a:sym typeface="Times"/>
              </a:rPr>
              <a:t>v</a:t>
            </a:r>
            <a:r>
              <a:rPr i="1" baseline="-5999">
                <a:latin typeface="Times"/>
                <a:ea typeface="Times"/>
                <a:cs typeface="Times"/>
                <a:sym typeface="Times"/>
              </a:rPr>
              <a:t>i</a:t>
            </a:r>
            <a:r>
              <a:rPr>
                <a:latin typeface="Times"/>
                <a:ea typeface="Times"/>
                <a:cs typeface="Times"/>
                <a:sym typeface="Times"/>
              </a:rPr>
              <a:t>  &gt; 0</a:t>
            </a:r>
            <a:r>
              <a:t> and weighs </a:t>
            </a:r>
            <a:r>
              <a:rPr i="1">
                <a:latin typeface="Times"/>
                <a:ea typeface="Times"/>
                <a:cs typeface="Times"/>
                <a:sym typeface="Times"/>
              </a:rPr>
              <a:t>w</a:t>
            </a:r>
            <a:r>
              <a:rPr i="1" baseline="-5999">
                <a:latin typeface="Times"/>
                <a:ea typeface="Times"/>
                <a:cs typeface="Times"/>
                <a:sym typeface="Times"/>
              </a:rPr>
              <a:t>i</a:t>
            </a:r>
            <a:r>
              <a:rPr>
                <a:latin typeface="Times"/>
                <a:ea typeface="Times"/>
                <a:cs typeface="Times"/>
                <a:sym typeface="Times"/>
              </a:rPr>
              <a:t>  &gt; 0</a:t>
            </a:r>
            <a:r>
              <a:t>.</a:t>
            </a:r>
          </a:p>
          <a:p>
            <a:pPr lvl="1"/>
            <a:r>
              <a:t>Knapsack has weight capacity of </a:t>
            </a:r>
            <a:r>
              <a:rPr i="1">
                <a:latin typeface="Times"/>
                <a:ea typeface="Times"/>
                <a:cs typeface="Times"/>
                <a:sym typeface="Times"/>
              </a:rPr>
              <a:t>W</a:t>
            </a:r>
            <a:r>
              <a:t>.</a:t>
            </a:r>
          </a:p>
          <a:p>
            <a:endParaRPr/>
          </a:p>
          <a:p>
            <a:r>
              <a:t>Assumption. </a:t>
            </a:r>
            <a:r>
              <a:rPr>
                <a:solidFill>
                  <a:srgbClr val="000000"/>
                </a:solidFill>
              </a:rPr>
              <a:t> All input values are integral.</a:t>
            </a:r>
          </a:p>
          <a:p>
            <a:br/>
            <a:r>
              <a:t>Ex.  </a:t>
            </a:r>
            <a:r>
              <a:rPr>
                <a:solidFill>
                  <a:srgbClr val="000000"/>
                </a:solidFill>
                <a:latin typeface="Times"/>
                <a:ea typeface="Times"/>
                <a:cs typeface="Times"/>
                <a:sym typeface="Times"/>
              </a:rPr>
              <a:t>{ 1, 2, 5 }</a:t>
            </a:r>
            <a:r>
              <a:rPr>
                <a:solidFill>
                  <a:srgbClr val="000000"/>
                </a:solidFill>
              </a:rPr>
              <a:t> has value $35 (and weight 10).</a:t>
            </a:r>
          </a:p>
          <a:p>
            <a:r>
              <a:t>Ex.  </a:t>
            </a:r>
            <a:r>
              <a:rPr>
                <a:solidFill>
                  <a:srgbClr val="000000"/>
                </a:solidFill>
                <a:latin typeface="Times"/>
                <a:ea typeface="Times"/>
                <a:cs typeface="Times"/>
                <a:sym typeface="Times"/>
              </a:rPr>
              <a:t>{ 3, 4 }</a:t>
            </a:r>
            <a:r>
              <a:rPr>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3073908"/>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br/>
            <a:r>
              <a:t>Bellman equation.</a:t>
            </a:r>
          </a:p>
          <a:p>
            <a:pPr marL="0" marR="0" defTabSz="457200">
              <a:lnSpc>
                <a:spcPts val="3800"/>
              </a:lnSpc>
              <a:buClrTx/>
              <a:buFontTx/>
              <a:tabLst>
                <a:tab pos="1244600" algn="l"/>
              </a:tabLst>
              <a:defRPr>
                <a:solidFill>
                  <a:srgbClr val="0048AA"/>
                </a:solidFill>
                <a:uFillTx/>
              </a:defRPr>
            </a:pPr>
            <a:br/>
            <a:br/>
            <a:br/>
            <a:b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790"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a:t>Greed.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292</TotalTime>
  <Words>6229</Words>
  <Application>Microsoft Macintosh PowerPoint</Application>
  <PresentationFormat>Custom</PresentationFormat>
  <Paragraphs>883</Paragraphs>
  <Slides>50</Slides>
  <Notes>33</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Arial</vt:lpstr>
      <vt:lpstr>Consolas</vt:lpstr>
      <vt:lpstr>Futura</vt:lpstr>
      <vt:lpstr>Helvetica</vt:lpstr>
      <vt:lpstr>Lucida Grande</vt:lpstr>
      <vt:lpstr>Lucida Sans</vt:lpstr>
      <vt:lpstr>Symbol</vt:lpstr>
      <vt:lpstr>Times</vt:lpstr>
      <vt:lpstr>Times New Roman</vt:lpstr>
      <vt:lpstr>White</vt:lpstr>
      <vt:lpstr>Equation</vt:lpstr>
      <vt:lpstr>PowerPoint Presentation</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zhaodj@shanghaitech.edu.cn</cp:lastModifiedBy>
  <cp:revision>16</cp:revision>
  <dcterms:modified xsi:type="dcterms:W3CDTF">2021-12-10T13:35:24Z</dcterms:modified>
</cp:coreProperties>
</file>